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glImftzqLS15F8qUihD0NwiPvS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www.kaggle.com/competitions/asl-signs/overview" TargetMode="External"/><Relationship Id="rId5" Type="http://schemas.openxmlformats.org/officeDocument/2006/relationships/hyperlink" Target="https://www.kaggle.com/code/weepcat/final" TargetMode="External"/><Relationship Id="rId6" Type="http://schemas.openxmlformats.org/officeDocument/2006/relationships/hyperlink" Target="https://github.com/Gracee2024/5642-fina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kaggle.com/competitions/asl-sig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595871" y="2629037"/>
            <a:ext cx="11000258" cy="1503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- Isolated Sign Language Recognition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</a:t>
            </a:r>
            <a:r>
              <a:rPr b="1" i="0" lang="en-US" sz="2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Enhance PopSign's educational games for learning ASL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246550" y="5310500"/>
            <a:ext cx="589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Link: </a:t>
            </a:r>
            <a:r>
              <a:rPr b="1" i="0" lang="en-US" sz="1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https://www.kaggle.com/code/weepcat/final</a:t>
            </a: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Github: </a:t>
            </a:r>
            <a:r>
              <a:rPr b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https://github.com/Gracee2024/5642-final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/>
        </p:nvSpPr>
        <p:spPr>
          <a:xfrm>
            <a:off x="301658" y="285285"/>
            <a:ext cx="85658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Examine the `sign` Column</a:t>
            </a:r>
            <a:endParaRPr/>
          </a:p>
        </p:txBody>
      </p:sp>
      <p:sp>
        <p:nvSpPr>
          <p:cNvPr id="163" name="Google Shape;163;p10"/>
          <p:cNvSpPr txBox="1"/>
          <p:nvPr/>
        </p:nvSpPr>
        <p:spPr>
          <a:xfrm>
            <a:off x="301659" y="1800766"/>
            <a:ext cx="5298155" cy="2777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</a:t>
            </a: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 Unique Signs</a:t>
            </a: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250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Average </a:t>
            </a:r>
            <a:r>
              <a:rPr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of Rows Per Sign</a:t>
            </a: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377.908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Standard Deviation </a:t>
            </a:r>
            <a:r>
              <a:rPr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Counts Per Sign</a:t>
            </a: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19.356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Minimum </a:t>
            </a:r>
            <a:r>
              <a:rPr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</a:t>
            </a: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 Examples For One Sign</a:t>
            </a: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299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Maximum </a:t>
            </a:r>
            <a:r>
              <a:rPr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of Examples For One Sign</a:t>
            </a: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415</a:t>
            </a:r>
            <a:endParaRPr b="0" i="0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6017" y="483431"/>
            <a:ext cx="5528289" cy="589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/>
        </p:nvSpPr>
        <p:spPr>
          <a:xfrm>
            <a:off x="301658" y="285285"/>
            <a:ext cx="85658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Outlier Analysis</a:t>
            </a:r>
            <a:endParaRPr/>
          </a:p>
        </p:txBody>
      </p:sp>
      <p:sp>
        <p:nvSpPr>
          <p:cNvPr id="170" name="Google Shape;170;p11"/>
          <p:cNvSpPr txBox="1"/>
          <p:nvPr/>
        </p:nvSpPr>
        <p:spPr>
          <a:xfrm>
            <a:off x="510362" y="4746067"/>
            <a:ext cx="11029507" cy="1704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general, the lower bound does not seem to be enough of an outlier here to be concerning, frame placement and counts always bottom out around 0-2.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upper bound has some weirdness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vast majority are within the bottom 90%</a:t>
            </a:r>
            <a:endParaRPr/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309" y="1008058"/>
            <a:ext cx="8921382" cy="373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/>
        </p:nvSpPr>
        <p:spPr>
          <a:xfrm>
            <a:off x="301659" y="285285"/>
            <a:ext cx="2121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2"/>
          <p:cNvSpPr txBox="1"/>
          <p:nvPr/>
        </p:nvSpPr>
        <p:spPr>
          <a:xfrm>
            <a:off x="301659" y="1012736"/>
            <a:ext cx="5492651" cy="529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Description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 and Training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/>
        </p:nvSpPr>
        <p:spPr>
          <a:xfrm>
            <a:off x="301658" y="285285"/>
            <a:ext cx="85658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(Only MLP)</a:t>
            </a:r>
            <a:endParaRPr/>
          </a:p>
        </p:txBody>
      </p:sp>
      <p:sp>
        <p:nvSpPr>
          <p:cNvPr id="183" name="Google Shape;183;p13"/>
          <p:cNvSpPr txBox="1"/>
          <p:nvPr/>
        </p:nvSpPr>
        <p:spPr>
          <a:xfrm>
            <a:off x="301658" y="870060"/>
            <a:ext cx="7023702" cy="4993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input data consists of frame sequences, where each frame includes the type and the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2D coordinates [x, y] of 543 keypoints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baseline model utilizes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three key frames per sequence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(typically the first frame and the two most dissimilar non-zero frames).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selected frames are flattened into a vector of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3258 features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(543 keypoints × 3 frames × 2 coordinates), which serves as the input to a multilayer perceptron (MLP) for training.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output of the model is the probability distribution over a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vocabulary of 250 words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1111" y="741680"/>
            <a:ext cx="2635641" cy="537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/>
          <p:nvPr/>
        </p:nvSpPr>
        <p:spPr>
          <a:xfrm>
            <a:off x="301658" y="285285"/>
            <a:ext cx="56738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 Architecture</a:t>
            </a:r>
            <a:endParaRPr/>
          </a:p>
        </p:txBody>
      </p:sp>
      <p:sp>
        <p:nvSpPr>
          <p:cNvPr id="190" name="Google Shape;190;p14"/>
          <p:cNvSpPr txBox="1"/>
          <p:nvPr/>
        </p:nvSpPr>
        <p:spPr>
          <a:xfrm>
            <a:off x="301657" y="1035593"/>
            <a:ext cx="5673839" cy="5859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input data comprises sequences of frames, each containing the type and 3D coordinates [x, y, z] of </a:t>
            </a: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118 key points</a:t>
            </a: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including landmarks for the </a:t>
            </a: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hands, eyes, lips, pose, and nose</a:t>
            </a: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enhance the robustness and generalizability of the model, we applied a comprehensive data augmentation strategy, which included </a:t>
            </a: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horizontal coordinate flipping, resampling, spatial affine transformations, and temporal cropping</a:t>
            </a: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model architecture employs an </a:t>
            </a: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Efficient Channel Attention (ECA) mechanism</a:t>
            </a: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Depthwise Separable Convolutional Layers, </a:t>
            </a:r>
            <a:r>
              <a:rPr b="1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ausal Convolutional Layers</a:t>
            </a: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Transformer </a:t>
            </a: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blocks to effectively process the time-series data.</a:t>
            </a:r>
            <a:endParaRPr/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b="0" l="13354" r="39296" t="0"/>
          <a:stretch/>
        </p:blipFill>
        <p:spPr>
          <a:xfrm>
            <a:off x="9194756" y="2892837"/>
            <a:ext cx="2695586" cy="343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6244" y="3800150"/>
            <a:ext cx="2558768" cy="187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5778" y="1275908"/>
            <a:ext cx="2908350" cy="1616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24128" y="1538565"/>
            <a:ext cx="3267872" cy="106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/>
        </p:nvSpPr>
        <p:spPr>
          <a:xfrm>
            <a:off x="301659" y="285285"/>
            <a:ext cx="2121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15"/>
          <p:cNvSpPr txBox="1"/>
          <p:nvPr/>
        </p:nvSpPr>
        <p:spPr>
          <a:xfrm>
            <a:off x="301659" y="1012736"/>
            <a:ext cx="5492651" cy="529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Description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 and Training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/>
        </p:nvSpPr>
        <p:spPr>
          <a:xfrm>
            <a:off x="301658" y="285285"/>
            <a:ext cx="45502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/>
          </a:p>
        </p:txBody>
      </p:sp>
      <p:pic>
        <p:nvPicPr>
          <p:cNvPr id="206" name="Google Shape;2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78" y="1235693"/>
            <a:ext cx="11043651" cy="384370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6"/>
          <p:cNvSpPr txBox="1"/>
          <p:nvPr/>
        </p:nvSpPr>
        <p:spPr>
          <a:xfrm>
            <a:off x="1945757" y="5445035"/>
            <a:ext cx="83004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reason the validation accuracy and loss are better than those of the training set is due to the </a:t>
            </a: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extensive use of data augmentation on the training set.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/>
        </p:nvSpPr>
        <p:spPr>
          <a:xfrm>
            <a:off x="301658" y="285285"/>
            <a:ext cx="45502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/>
          </a:p>
        </p:txBody>
      </p:sp>
      <p:pic>
        <p:nvPicPr>
          <p:cNvPr id="213" name="Google Shape;2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971" y="870060"/>
            <a:ext cx="8884057" cy="526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/>
        </p:nvSpPr>
        <p:spPr>
          <a:xfrm>
            <a:off x="301658" y="285285"/>
            <a:ext cx="45502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301658" y="870060"/>
            <a:ext cx="11457951" cy="5513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Selected which 118 Landmarks out of 543 Landmarks are important (</a:t>
            </a: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hands, eyes, lips, pose, and nose</a:t>
            </a: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0" i="0"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 preprocessing to </a:t>
            </a:r>
            <a:r>
              <a:rPr b="1" i="0"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videos of variable length to small fixed length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state-of-the-art training strategies such as </a:t>
            </a:r>
            <a:r>
              <a:rPr b="1" i="0"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mixed precision training</a:t>
            </a:r>
            <a:r>
              <a:rPr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i="0"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weight perturbation </a:t>
            </a:r>
            <a:r>
              <a:rPr b="0" i="0"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optimize performance.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Demonstrated improved model stability through dynamic learning rate scheduling and weight averaging.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Explore more sophisticated model architectures and data augmentation methods may helpful.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Experiment with additional regularization techniques to further enhance model robustness.</a:t>
            </a:r>
            <a:endParaRPr/>
          </a:p>
          <a:p>
            <a:pPr indent="-285750" lvl="0" marL="2857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Apply the learned methodologies to related domains </a:t>
            </a: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such as action recognition and behavior analysis</a:t>
            </a:r>
            <a:r>
              <a:rPr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/>
        </p:nvSpPr>
        <p:spPr>
          <a:xfrm>
            <a:off x="301658" y="285285"/>
            <a:ext cx="45502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225" name="Google Shape;225;p19"/>
          <p:cNvSpPr txBox="1"/>
          <p:nvPr/>
        </p:nvSpPr>
        <p:spPr>
          <a:xfrm>
            <a:off x="301658" y="870060"/>
            <a:ext cx="11457951" cy="5547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Ashley Chow, Glenn Cameron, Mark Sherwood, Phil Culliton, Sam Sepah, Sohier Dane, Thad Starner. (2023). Google - Isolated Sign Language Recognition. Kaggle. </a:t>
            </a:r>
            <a:r>
              <a:rPr b="0" i="0" lang="en-US" sz="1800" u="sng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https://kaggle.com/competitions/asl-signs</a:t>
            </a:r>
            <a:r>
              <a:rPr b="0" i="0" lang="en-US" sz="1800">
                <a:solidFill>
                  <a:srgbClr val="3C40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(Data Source)</a:t>
            </a:r>
            <a:endParaRPr/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Oord A, Dieleman S, Zen H, et al. Wavenet: A generative model for raw audio[J]. arXiv preprint arXiv:1609.03499, 2016.</a:t>
            </a:r>
            <a:endParaRPr/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Guo Y, Li Y, Wang L, et al. Depthwise convolution is all you need for learning multiple visual domains[C]//Proceedings of the AAAI Conference on Artificial Intelligence. 2019, 33(01): 8368-8375.</a:t>
            </a:r>
            <a:endParaRPr/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Wang Q, Wu B, Zhu P, et al. ECA-Net: Efficient channel attention for deep convolutional neural networks[C]//Proceedings of the IEEE/CVF conference on computer vision and pattern recognition. 2020: 11534-11542.</a:t>
            </a:r>
            <a:endParaRPr/>
          </a:p>
          <a:p>
            <a:pPr indent="-285750" lvl="0" marL="2857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Vaswani A, Shazeer N, Parmar N, et al. Attention is all you need[J]. Advances in neural information processing systems, 2017, 30.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301659" y="285285"/>
            <a:ext cx="2121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301659" y="1012736"/>
            <a:ext cx="5492651" cy="529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Description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 and Training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Analysis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/>
        </p:nvSpPr>
        <p:spPr>
          <a:xfrm>
            <a:off x="301658" y="285285"/>
            <a:ext cx="70415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</p:txBody>
      </p:sp>
      <p:sp>
        <p:nvSpPr>
          <p:cNvPr id="103" name="Google Shape;103;p3"/>
          <p:cNvSpPr txBox="1"/>
          <p:nvPr/>
        </p:nvSpPr>
        <p:spPr>
          <a:xfrm>
            <a:off x="301658" y="870060"/>
            <a:ext cx="10635699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Impact of Hearing Loss:</a:t>
            </a:r>
            <a:endParaRPr sz="1800">
              <a:solidFill>
                <a:srgbClr val="2C2C3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33 babies</a:t>
            </a:r>
            <a:r>
              <a:rPr b="0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born with permanent hearing loss daily in the U.S.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90%</a:t>
            </a:r>
            <a:r>
              <a:rPr b="0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born to hearing parents, many unfamiliar with American Sign Language (ASL).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Language Deprivation Syndrome:</a:t>
            </a:r>
            <a:endParaRPr sz="1800">
              <a:solidFill>
                <a:srgbClr val="2C2C3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Risk:</a:t>
            </a:r>
            <a:r>
              <a:rPr b="0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Lack of early language exposure.</a:t>
            </a:r>
            <a:endParaRPr b="0" i="0" sz="1800" u="none" cap="none" strike="noStrike">
              <a:solidFill>
                <a:srgbClr val="2C2C3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Consequences:</a:t>
            </a:r>
            <a:r>
              <a:rPr b="0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Impacts relationships, education, and employment.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Challenges in Learning ASL:</a:t>
            </a:r>
            <a:endParaRPr sz="1800">
              <a:solidFill>
                <a:srgbClr val="2C2C3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Difficulty:</a:t>
            </a:r>
            <a:r>
              <a:rPr b="0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Equivalent to learning a new language (e.g., Chinese).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Accessibility:</a:t>
            </a:r>
            <a:r>
              <a:rPr b="0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Limited time and resources for parents.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Solution: PopSign App</a:t>
            </a:r>
            <a:endParaRPr sz="1800">
              <a:solidFill>
                <a:srgbClr val="2C2C3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Fun and Interactive:</a:t>
            </a:r>
            <a:r>
              <a:rPr b="0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Matches ASL signs with English words.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3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Accessible:</a:t>
            </a:r>
            <a:r>
              <a:rPr b="0" i="0" lang="en-US" sz="1800" u="none" cap="none" strike="noStrike">
                <a:solidFill>
                  <a:srgbClr val="2C2C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Smartphone-based learning tool.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301658" y="5948373"/>
            <a:ext cx="114082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The goal of this competition is to classify isolated American Sign Language (ASL) signs. The evaluation metric for this contest is simple </a:t>
            </a:r>
            <a:r>
              <a:rPr b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classification accuracy </a:t>
            </a:r>
            <a:endParaRPr b="1"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5943599" y="3276599"/>
            <a:ext cx="4851991" cy="4851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1132" y="559094"/>
            <a:ext cx="2371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/>
        </p:nvSpPr>
        <p:spPr>
          <a:xfrm>
            <a:off x="301659" y="285285"/>
            <a:ext cx="2121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301659" y="1012736"/>
            <a:ext cx="5492651" cy="529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Description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 and Training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Analysis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/>
        </p:nvSpPr>
        <p:spPr>
          <a:xfrm>
            <a:off x="301658" y="285285"/>
            <a:ext cx="70415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Description</a:t>
            </a:r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301658" y="870060"/>
            <a:ext cx="1140833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ASL is a visual-gestural language, meaning that it uses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facial expressions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body language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 movements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convey meaning. We will have access to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landmark data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provided by Mediapipe for hands and face.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Figure 6: Command-gesture pairs representation" id="120" name="Google Shape;120;p5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5346" y="1983897"/>
            <a:ext cx="946587" cy="61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9437246" y="2052844"/>
            <a:ext cx="1832784" cy="502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Welcome</a:t>
            </a:r>
            <a:endParaRPr sz="266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4419" y="2669222"/>
            <a:ext cx="3394289" cy="24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301658" y="1889162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train.csv</a:t>
            </a:r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301658" y="2289272"/>
            <a:ext cx="7672761" cy="1704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path to the landmark file.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participant_id: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unique identifier for the data contributor.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sequence_id: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unique identifier for the landmark sequence.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label for the landmark sequence.</a:t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301657" y="3993841"/>
            <a:ext cx="79704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Files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train_landmark_files/[participant_id]/[sequence_id].parquet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301657" y="4324766"/>
            <a:ext cx="12067552" cy="2535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frame number in the raw video.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row_id: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unique identifier for the row.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type of landmark. One of ['face', 'left_hand', 'pose', 'right_hand’].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landmark_index: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landmark index number. Details of the hand landmark locations can be found here.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[x/y/z]: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normalized spatial coordinates of the landmark. These are the only columns that will be provided to your submitted model for inference.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4354033" y="166923"/>
            <a:ext cx="73559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C40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0" i="0" lang="en-US" sz="1800">
                <a:solidFill>
                  <a:srgbClr val="3C40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enerated by Mediapipe on </a:t>
            </a:r>
            <a:r>
              <a:rPr b="1" i="0" lang="en-US" sz="1800">
                <a:solidFill>
                  <a:srgbClr val="3C40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~100k videos </a:t>
            </a:r>
            <a:r>
              <a:rPr b="0" i="0" lang="en-US" sz="1800">
                <a:solidFill>
                  <a:srgbClr val="3C40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 isolated signs performed by 21 Deaf signers from a </a:t>
            </a:r>
            <a:r>
              <a:rPr b="1" i="0" lang="en-US" sz="1800">
                <a:solidFill>
                  <a:srgbClr val="3C40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250-sign vocabulary.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/>
        </p:nvSpPr>
        <p:spPr>
          <a:xfrm>
            <a:off x="301659" y="1012736"/>
            <a:ext cx="5492651" cy="529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Description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Exploratory Data Analysis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 and Training</a:t>
            </a:r>
            <a:endParaRPr/>
          </a:p>
          <a:p>
            <a:pPr indent="-285750" lvl="0" marL="28575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Analysis</a:t>
            </a:r>
            <a:endParaRPr/>
          </a:p>
        </p:txBody>
      </p:sp>
      <p:sp>
        <p:nvSpPr>
          <p:cNvPr id="134" name="Google Shape;134;p6"/>
          <p:cNvSpPr txBox="1"/>
          <p:nvPr/>
        </p:nvSpPr>
        <p:spPr>
          <a:xfrm>
            <a:off x="301659" y="285285"/>
            <a:ext cx="2121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7965" y="1012736"/>
            <a:ext cx="8805470" cy="526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2689" y="1084416"/>
            <a:ext cx="7935472" cy="511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301658" y="285285"/>
            <a:ext cx="70415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Examine the `path` Column</a:t>
            </a:r>
            <a:endParaRPr/>
          </a:p>
        </p:txBody>
      </p:sp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35" y="1330259"/>
            <a:ext cx="9626010" cy="22971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 txBox="1"/>
          <p:nvPr/>
        </p:nvSpPr>
        <p:spPr>
          <a:xfrm>
            <a:off x="365453" y="3924542"/>
            <a:ext cx="9221973" cy="2120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Every row and respective filepath is unique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Every path is comprised of.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base part of the path --&gt; /kaggle/input/asl-signs/train_landmark_files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participant_id --&gt; .../16069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sequence_id as the parquet filename --&gt; .../100015657.parquet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/>
        </p:nvSpPr>
        <p:spPr>
          <a:xfrm>
            <a:off x="301658" y="285285"/>
            <a:ext cx="85658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Examine the `</a:t>
            </a:r>
            <a:r>
              <a:rPr b="1" i="0" lang="en-US" sz="3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participant_id</a:t>
            </a: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 Column</a:t>
            </a:r>
            <a:endParaRPr/>
          </a:p>
        </p:txBody>
      </p:sp>
      <p:sp>
        <p:nvSpPr>
          <p:cNvPr id="149" name="Google Shape;149;p8"/>
          <p:cNvSpPr txBox="1"/>
          <p:nvPr/>
        </p:nvSpPr>
        <p:spPr>
          <a:xfrm>
            <a:off x="819109" y="4232078"/>
            <a:ext cx="9221973" cy="2120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</a:t>
            </a: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Participants: 21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Average</a:t>
            </a: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Number of Rows Per Participant: 4498.91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Standard Deviation </a:t>
            </a: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Counts Per Participant: 490.77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Minimum</a:t>
            </a: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Number of Examples For One Participant: 3338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Maximum</a:t>
            </a: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Number of Examples For One Participant: 4968</a:t>
            </a:r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7286" y="942537"/>
            <a:ext cx="7851037" cy="3289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8982" y="1431757"/>
            <a:ext cx="6293018" cy="439456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 txBox="1"/>
          <p:nvPr/>
        </p:nvSpPr>
        <p:spPr>
          <a:xfrm>
            <a:off x="301658" y="285285"/>
            <a:ext cx="856589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Null Values </a:t>
            </a:r>
            <a:endParaRPr/>
          </a:p>
        </p:txBody>
      </p:sp>
      <p:sp>
        <p:nvSpPr>
          <p:cNvPr id="157" name="Google Shape;157;p9"/>
          <p:cNvSpPr txBox="1"/>
          <p:nvPr/>
        </p:nvSpPr>
        <p:spPr>
          <a:xfrm>
            <a:off x="301658" y="1431757"/>
            <a:ext cx="5465136" cy="4613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following plot shows the general distributions (independently plotted).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Note the Y axis is log scale.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0.0 (Left Side) - Indicates that no values are missing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1.0 (Right Side) - Indicates that all values are missing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Highlights</a:t>
            </a: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i="0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Face points can be NaN although it is less common than in the Hand data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Pose points are never NaN</a:t>
            </a:r>
            <a:endParaRPr b="0" i="0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Left and Right hand distributions are similar but Right Hand is full NaN less than Left Hand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2024-08-10T02:34:41Z</dcterms:created>
  <dc:creator>xiebin23@mails.ucas.ac.cn</dc:creator>
</cp:coreProperties>
</file>